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9" r:id="rId3"/>
    <p:sldId id="301" r:id="rId4"/>
    <p:sldId id="303" r:id="rId5"/>
    <p:sldId id="257" r:id="rId6"/>
    <p:sldId id="262" r:id="rId7"/>
    <p:sldId id="263" r:id="rId8"/>
    <p:sldId id="264" r:id="rId9"/>
    <p:sldId id="265" r:id="rId10"/>
    <p:sldId id="266" r:id="rId11"/>
    <p:sldId id="296" r:id="rId12"/>
    <p:sldId id="29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5" r:id="rId22"/>
    <p:sldId id="298" r:id="rId23"/>
    <p:sldId id="277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8" r:id="rId35"/>
    <p:sldId id="287" r:id="rId36"/>
    <p:sldId id="289" r:id="rId37"/>
    <p:sldId id="291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7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0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9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AD5600-18B9-465D-A827-89A5579C5473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0E8C849-3D74-4542-9D37-2F91871BA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8B917-6E17-4086-8C2C-3614BE73D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85" y="1122363"/>
            <a:ext cx="11273741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q</a:t>
            </a:r>
            <a:r>
              <a:rPr lang="en-US" dirty="0"/>
              <a:t>-Signaling in BNST Induces Anxiety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2544698A-0CCA-4481-B378-F4B8F4FB9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619" y="4291244"/>
            <a:ext cx="8825658" cy="86142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lvl="8"/>
            <a:r>
              <a:rPr lang="en-US" sz="3200" dirty="0"/>
              <a:t>Ben Onserio</a:t>
            </a:r>
          </a:p>
        </p:txBody>
      </p:sp>
    </p:spTree>
    <p:extLst>
      <p:ext uri="{BB962C8B-B14F-4D97-AF65-F5344CB8AC3E}">
        <p14:creationId xmlns:p14="http://schemas.microsoft.com/office/powerpoint/2010/main" val="314817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C08C9-C9D0-40A3-8C62-122432D7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BE7ADF9-254E-4436-BBE7-E2D668589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871" y="289367"/>
            <a:ext cx="10509813" cy="66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7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B710E-C16D-4382-B9F0-5609F3D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F5DBA-2229-459D-8EC7-D7959E6E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Induction of one form of coupled Gq-coupled LTD manipulates the  plasticity of other LTD</a:t>
            </a:r>
          </a:p>
          <a:p>
            <a:r>
              <a:rPr lang="en-US" sz="2400" dirty="0"/>
              <a:t>Lack of proper </a:t>
            </a:r>
            <a:r>
              <a:rPr lang="el-GR" sz="2400" dirty="0">
                <a:solidFill>
                  <a:srgbClr val="222222"/>
                </a:solidFill>
                <a:latin typeface="Roboto"/>
              </a:rPr>
              <a:t>α</a:t>
            </a:r>
            <a:r>
              <a:rPr lang="en-US" sz="2400" baseline="-25000" dirty="0">
                <a:solidFill>
                  <a:srgbClr val="222222"/>
                </a:solidFill>
                <a:latin typeface="Roboto"/>
              </a:rPr>
              <a:t>1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-</a:t>
            </a:r>
            <a:r>
              <a:rPr lang="en-US" sz="2400" dirty="0">
                <a:solidFill>
                  <a:srgbClr val="222222"/>
                </a:solidFill>
                <a:latin typeface="+mj-lt"/>
              </a:rPr>
              <a:t>AR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+mj-lt"/>
              </a:rPr>
              <a:t>LTD may result in pathological </a:t>
            </a:r>
            <a:r>
              <a:rPr lang="en-US" sz="2400" dirty="0" err="1">
                <a:solidFill>
                  <a:srgbClr val="222222"/>
                </a:solidFill>
                <a:latin typeface="+mj-lt"/>
              </a:rPr>
              <a:t>mGluR</a:t>
            </a:r>
            <a:r>
              <a:rPr lang="en-US" sz="2400" dirty="0">
                <a:solidFill>
                  <a:srgbClr val="222222"/>
                </a:solidFill>
                <a:latin typeface="+mj-lt"/>
              </a:rPr>
              <a:t> LTD expression</a:t>
            </a:r>
          </a:p>
          <a:p>
            <a:r>
              <a:rPr lang="el-GR" sz="2400" dirty="0">
                <a:solidFill>
                  <a:srgbClr val="222222"/>
                </a:solidFill>
                <a:latin typeface="Roboto"/>
              </a:rPr>
              <a:t>α</a:t>
            </a:r>
            <a:r>
              <a:rPr lang="en-US" sz="2400" baseline="-25000" dirty="0">
                <a:solidFill>
                  <a:srgbClr val="222222"/>
                </a:solidFill>
                <a:latin typeface="Roboto"/>
              </a:rPr>
              <a:t>1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-</a:t>
            </a:r>
            <a:r>
              <a:rPr lang="en-US" sz="2400" dirty="0">
                <a:solidFill>
                  <a:srgbClr val="222222"/>
                </a:solidFill>
              </a:rPr>
              <a:t>AR activation leads to lasting increases in </a:t>
            </a:r>
            <a:r>
              <a:rPr lang="en-US" sz="2400" dirty="0" err="1">
                <a:solidFill>
                  <a:srgbClr val="222222"/>
                </a:solidFill>
              </a:rPr>
              <a:t>sEPSC</a:t>
            </a:r>
            <a:r>
              <a:rPr lang="en-US" sz="2400" dirty="0">
                <a:solidFill>
                  <a:srgbClr val="222222"/>
                </a:solidFill>
              </a:rPr>
              <a:t> frequency</a:t>
            </a:r>
          </a:p>
          <a:p>
            <a:endParaRPr lang="en-US" dirty="0">
              <a:solidFill>
                <a:srgbClr val="222222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C5FE44-8B55-486B-A8C9-D497059C9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629" y="2517775"/>
            <a:ext cx="8825659" cy="34163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Does chronic stress increase transcript expression for PACAP, PAC1 receptor, BDNF, TrkB in several nuclei?  </a:t>
            </a:r>
          </a:p>
        </p:txBody>
      </p:sp>
    </p:spTree>
    <p:extLst>
      <p:ext uri="{BB962C8B-B14F-4D97-AF65-F5344CB8AC3E}">
        <p14:creationId xmlns:p14="http://schemas.microsoft.com/office/powerpoint/2010/main" val="50348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B55788-FEBA-41D7-8770-79246BB0FC63}"/>
              </a:ext>
            </a:extLst>
          </p:cNvPr>
          <p:cNvSpPr txBox="1"/>
          <p:nvPr/>
        </p:nvSpPr>
        <p:spPr>
          <a:xfrm>
            <a:off x="4537276" y="3912244"/>
            <a:ext cx="409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Hammack et al. 2008</a:t>
            </a:r>
          </a:p>
        </p:txBody>
      </p:sp>
    </p:spTree>
    <p:extLst>
      <p:ext uri="{BB962C8B-B14F-4D97-AF65-F5344CB8AC3E}">
        <p14:creationId xmlns:p14="http://schemas.microsoft.com/office/powerpoint/2010/main" val="191762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F0F88-78CD-4080-A211-4C511F7B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4670E6-A9B9-42A3-AC5F-0747A187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6674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Animals</a:t>
            </a:r>
          </a:p>
          <a:p>
            <a:pPr lvl="4"/>
            <a:r>
              <a:rPr lang="en-US" sz="1900" dirty="0"/>
              <a:t>Rats were single-housed</a:t>
            </a:r>
          </a:p>
          <a:p>
            <a:pPr lvl="4"/>
            <a:r>
              <a:rPr lang="en-US" sz="1900" dirty="0"/>
              <a:t>Maintained on a 12 h light/dark cycle</a:t>
            </a:r>
          </a:p>
          <a:p>
            <a:pPr lvl="4"/>
            <a:r>
              <a:rPr lang="en-US" sz="1900" dirty="0"/>
              <a:t>Food and water were provided</a:t>
            </a:r>
          </a:p>
          <a:p>
            <a:r>
              <a:rPr lang="en-US" sz="3000" dirty="0"/>
              <a:t>Chronic variate stress </a:t>
            </a:r>
          </a:p>
          <a:p>
            <a:pPr lvl="4"/>
            <a:r>
              <a:rPr lang="en-US" sz="1900" dirty="0"/>
              <a:t>Oscillation stress</a:t>
            </a:r>
          </a:p>
          <a:p>
            <a:pPr lvl="4"/>
            <a:r>
              <a:rPr lang="en-US" sz="1900" dirty="0"/>
              <a:t>Forced swim</a:t>
            </a:r>
          </a:p>
          <a:p>
            <a:pPr lvl="4"/>
            <a:r>
              <a:rPr lang="en-US" sz="1900" dirty="0"/>
              <a:t>Footshock </a:t>
            </a:r>
          </a:p>
          <a:p>
            <a:pPr lvl="4"/>
            <a:r>
              <a:rPr lang="en-US" sz="1900" dirty="0"/>
              <a:t>Restraint </a:t>
            </a:r>
          </a:p>
          <a:p>
            <a:pPr lvl="4"/>
            <a:r>
              <a:rPr lang="en-US" sz="1900" dirty="0"/>
              <a:t>Pedestal stress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2C7C4A-F43B-452B-8964-24E800FC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995" y="3646025"/>
            <a:ext cx="4871005" cy="29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8BC01-F7A8-442A-8D34-C9E30EB1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62BEC8-B7F8-40AA-B889-E14CDD63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10765"/>
            <a:ext cx="8825659" cy="4647235"/>
          </a:xfrm>
        </p:spPr>
        <p:txBody>
          <a:bodyPr/>
          <a:lstStyle/>
          <a:p>
            <a:r>
              <a:rPr lang="en-US" dirty="0"/>
              <a:t>Surgical procedure</a:t>
            </a:r>
          </a:p>
          <a:p>
            <a:pPr lvl="3"/>
            <a:r>
              <a:rPr lang="en-US" sz="1800" dirty="0"/>
              <a:t>Rats were anesthetized with isoflurane</a:t>
            </a:r>
          </a:p>
          <a:p>
            <a:pPr lvl="3"/>
            <a:r>
              <a:rPr lang="en-US" sz="1800" dirty="0"/>
              <a:t>Secured in a stereotaxic apparatus</a:t>
            </a:r>
          </a:p>
          <a:p>
            <a:pPr lvl="3"/>
            <a:r>
              <a:rPr lang="en-US" sz="1800" dirty="0"/>
              <a:t>Midline head incision</a:t>
            </a:r>
          </a:p>
          <a:p>
            <a:pPr lvl="3"/>
            <a:r>
              <a:rPr lang="en-US" sz="1800" dirty="0"/>
              <a:t>Two cannulae were placed on aBNST and dura</a:t>
            </a:r>
          </a:p>
          <a:p>
            <a:pPr lvl="3"/>
            <a:r>
              <a:rPr lang="en-US" sz="1800" dirty="0"/>
              <a:t>Rats were observed and weighed daily for 7 days</a:t>
            </a:r>
          </a:p>
          <a:p>
            <a:r>
              <a:rPr lang="en-US" dirty="0"/>
              <a:t>Startle apparatus</a:t>
            </a:r>
          </a:p>
          <a:p>
            <a:pPr lvl="3"/>
            <a:r>
              <a:rPr lang="en-US" sz="1800" dirty="0"/>
              <a:t>Startle amplitude-maximal peak-to-trough voltage (first 200 ms after onset)</a:t>
            </a:r>
          </a:p>
          <a:p>
            <a:pPr lvl="3"/>
            <a:r>
              <a:rPr lang="en-US" sz="1800" dirty="0"/>
              <a:t>Startle responses were evoked by 50 ms white-noise bursts</a:t>
            </a:r>
          </a:p>
          <a:p>
            <a:pPr lvl="3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2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EB7BB-A016-4EE6-A83B-8AD538B04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5E2EC2-A8C5-4A3C-B491-D11CDC700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QPCR measures of transcript levels</a:t>
            </a:r>
          </a:p>
          <a:p>
            <a:pPr lvl="5"/>
            <a:r>
              <a:rPr lang="en-US" sz="1800" dirty="0"/>
              <a:t>Brain was sectioned using rodent brain matrix (after euthanasia)</a:t>
            </a:r>
          </a:p>
          <a:p>
            <a:pPr lvl="5"/>
            <a:r>
              <a:rPr lang="en-US" sz="1800" dirty="0"/>
              <a:t>Brain regions dissected with brain punch</a:t>
            </a:r>
          </a:p>
          <a:p>
            <a:pPr lvl="5"/>
            <a:r>
              <a:rPr lang="en-US" sz="1800" dirty="0"/>
              <a:t>Tissues homogenized in Stat-60 total RNA/mRNA isolation reagent</a:t>
            </a:r>
          </a:p>
          <a:p>
            <a:pPr lvl="5"/>
            <a:r>
              <a:rPr lang="en-US" sz="1800" dirty="0"/>
              <a:t>Same tissue regions were reverse transcribed simultaneously</a:t>
            </a:r>
          </a:p>
          <a:p>
            <a:pPr lvl="5"/>
            <a:r>
              <a:rPr lang="en-US" sz="1800" dirty="0"/>
              <a:t>QPCR methods and oligonucleotide primers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7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F09C9-B270-412D-8A6F-D88723C9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variate stress is anxiogenic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2CFA60D-762C-4B51-8187-FD30D6094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048" y="1811113"/>
            <a:ext cx="6309105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1DD57B-587C-4C53-B9AE-7340988AAE89}"/>
              </a:ext>
            </a:extLst>
          </p:cNvPr>
          <p:cNvSpPr txBox="1"/>
          <p:nvPr/>
        </p:nvSpPr>
        <p:spPr>
          <a:xfrm>
            <a:off x="2731625" y="5925913"/>
            <a:ext cx="337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b="1" dirty="0"/>
              <a:t>Two-tailed t-test p&lt; 0.05</a:t>
            </a:r>
          </a:p>
          <a:p>
            <a:r>
              <a:rPr lang="en-US" b="1" dirty="0"/>
              <a:t>-one-tailed t-test p&lt;0.05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10F8A7-3EE8-4589-8E3F-03359EC758AA}"/>
              </a:ext>
            </a:extLst>
          </p:cNvPr>
          <p:cNvSpPr txBox="1"/>
          <p:nvPr/>
        </p:nvSpPr>
        <p:spPr>
          <a:xfrm>
            <a:off x="7161405" y="3275636"/>
            <a:ext cx="48299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1400" dirty="0"/>
              <a:t>Stressed rats exhibited startle enhancement  from phase 1 to 2</a:t>
            </a:r>
          </a:p>
          <a:p>
            <a:r>
              <a:rPr lang="en-US" sz="1400" dirty="0"/>
              <a:t>- Indicative of stress induced enchancement of anxiogenic effects</a:t>
            </a:r>
          </a:p>
          <a:p>
            <a:r>
              <a:rPr lang="en-US" sz="1400" dirty="0"/>
              <a:t>		- on handling baseline startle 			amplitude</a:t>
            </a:r>
          </a:p>
          <a:p>
            <a:r>
              <a:rPr lang="en-US" sz="1400" dirty="0"/>
              <a:t>		- mediated by the BNST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3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AA695-8DF9-49E5-8E43-249682C4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632651" cy="392145"/>
          </a:xfrm>
        </p:spPr>
        <p:txBody>
          <a:bodyPr/>
          <a:lstStyle/>
          <a:p>
            <a:r>
              <a:rPr lang="en-US" dirty="0"/>
              <a:t>Chronic variate stress increases BNST PACAP, PAC</a:t>
            </a:r>
            <a:r>
              <a:rPr lang="en-US" baseline="-25000" dirty="0"/>
              <a:t>1</a:t>
            </a:r>
            <a:r>
              <a:rPr lang="en-US" dirty="0"/>
              <a:t>receptor, BDNF, and TrkB receptor transcript expression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F8148A2-C8F3-4593-A93D-AE16F942F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968" y="2603500"/>
            <a:ext cx="886333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4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ED99E-A2E7-48FD-831C-F00C61B0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78" y="684301"/>
            <a:ext cx="8761413" cy="706964"/>
          </a:xfrm>
        </p:spPr>
        <p:txBody>
          <a:bodyPr/>
          <a:lstStyle/>
          <a:p>
            <a:r>
              <a:rPr lang="en-US" dirty="0"/>
              <a:t>PACAP infusion into BNST is anxiogenic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51FD771-3491-4CE9-AD15-C1E898297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024" y="1554480"/>
            <a:ext cx="2083488" cy="5303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1724EB-C202-48D7-917D-5CBB5688C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34" y="2487461"/>
            <a:ext cx="690088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ABD1F-D1B4-4D71-A99B-E111779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 Protein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9D879-20A1-43E1-BE5D-8748BD7A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Inactive receptor is bound to heterotrimeric </a:t>
            </a:r>
            <a:r>
              <a:rPr lang="en-US" sz="2800" dirty="0">
                <a:solidFill>
                  <a:srgbClr val="3E3D40"/>
                </a:solidFill>
                <a:latin typeface="Georgia" panose="02040502050405020303" pitchFamily="18" charset="0"/>
              </a:rPr>
              <a:t>G</a:t>
            </a:r>
            <a:r>
              <a:rPr lang="el-GR" sz="2800" dirty="0">
                <a:solidFill>
                  <a:srgbClr val="3E3D40"/>
                </a:solidFill>
                <a:latin typeface="Georgia" panose="02040502050405020303" pitchFamily="18" charset="0"/>
              </a:rPr>
              <a:t>αβγ </a:t>
            </a:r>
          </a:p>
          <a:p>
            <a:r>
              <a:rPr lang="en-US" sz="2800" dirty="0"/>
              <a:t>Upon binding of an active ligand, there is conformational change</a:t>
            </a:r>
          </a:p>
          <a:p>
            <a:r>
              <a:rPr lang="en-US" sz="2800" dirty="0"/>
              <a:t>Activated heterotrimeric G</a:t>
            </a:r>
            <a:r>
              <a:rPr lang="el-GR" sz="2800" dirty="0"/>
              <a:t>αβγ </a:t>
            </a:r>
            <a:r>
              <a:rPr lang="en-US" sz="2800" dirty="0"/>
              <a:t>dissociates from the receptor and splits into a G</a:t>
            </a:r>
            <a:r>
              <a:rPr lang="el-GR" sz="2800" dirty="0"/>
              <a:t>α</a:t>
            </a:r>
            <a:r>
              <a:rPr lang="en-US" sz="2800" dirty="0"/>
              <a:t>-GTP and a G</a:t>
            </a:r>
            <a:r>
              <a:rPr lang="el-GR" sz="2800" dirty="0"/>
              <a:t>βγ</a:t>
            </a:r>
            <a:r>
              <a:rPr lang="en-US" sz="2800" dirty="0"/>
              <a:t> subunit</a:t>
            </a:r>
          </a:p>
          <a:p>
            <a:r>
              <a:rPr lang="en-US" sz="2800" dirty="0"/>
              <a:t>G</a:t>
            </a:r>
            <a:r>
              <a:rPr lang="el-GR" sz="2800" dirty="0"/>
              <a:t>α-</a:t>
            </a:r>
            <a:r>
              <a:rPr lang="en-US" sz="2800" dirty="0"/>
              <a:t>GTP regulates different effectors depending on the </a:t>
            </a:r>
            <a:r>
              <a:rPr lang="en-US" sz="2800" dirty="0">
                <a:solidFill>
                  <a:srgbClr val="3E3D40"/>
                </a:solidFill>
                <a:latin typeface="Georgia" panose="02040502050405020303" pitchFamily="18" charset="0"/>
              </a:rPr>
              <a:t>G</a:t>
            </a:r>
            <a:r>
              <a:rPr lang="el-GR" sz="2800" dirty="0">
                <a:solidFill>
                  <a:srgbClr val="3E3D40"/>
                </a:solidFill>
                <a:latin typeface="Georgia" panose="02040502050405020303" pitchFamily="18" charset="0"/>
              </a:rPr>
              <a:t>αβγ </a:t>
            </a:r>
            <a:r>
              <a:rPr lang="en-US" sz="2800" dirty="0">
                <a:solidFill>
                  <a:srgbClr val="3E3D40"/>
                </a:solidFill>
                <a:latin typeface="Georgia" panose="02040502050405020303" pitchFamily="18" charset="0"/>
              </a:rPr>
              <a:t>subtype</a:t>
            </a:r>
          </a:p>
          <a:p>
            <a:pPr lvl="4"/>
            <a:r>
              <a:rPr lang="en-US" sz="2800" dirty="0">
                <a:solidFill>
                  <a:srgbClr val="3E3D40"/>
                </a:solidFill>
                <a:latin typeface="Georgia" panose="02040502050405020303" pitchFamily="18" charset="0"/>
              </a:rPr>
              <a:t>G</a:t>
            </a:r>
            <a:r>
              <a:rPr lang="el-GR" sz="2800" dirty="0">
                <a:solidFill>
                  <a:srgbClr val="3E3D40"/>
                </a:solidFill>
                <a:latin typeface="Georgia" panose="02040502050405020303" pitchFamily="18" charset="0"/>
              </a:rPr>
              <a:t>α</a:t>
            </a:r>
            <a:r>
              <a:rPr lang="en-US" sz="2800" dirty="0">
                <a:solidFill>
                  <a:srgbClr val="3E3D40"/>
                </a:solidFill>
                <a:latin typeface="Georgia" panose="02040502050405020303" pitchFamily="18" charset="0"/>
              </a:rPr>
              <a:t>s, G</a:t>
            </a:r>
            <a:r>
              <a:rPr lang="el-GR" sz="2800" dirty="0">
                <a:solidFill>
                  <a:srgbClr val="3E3D40"/>
                </a:solidFill>
                <a:latin typeface="Georgia" panose="02040502050405020303" pitchFamily="18" charset="0"/>
              </a:rPr>
              <a:t>α</a:t>
            </a:r>
            <a:r>
              <a:rPr lang="en-US" sz="2800" dirty="0" err="1">
                <a:solidFill>
                  <a:srgbClr val="3E3D40"/>
                </a:solidFill>
                <a:latin typeface="Georgia" panose="02040502050405020303" pitchFamily="18" charset="0"/>
              </a:rPr>
              <a:t>i</a:t>
            </a:r>
            <a:r>
              <a:rPr lang="en-US" sz="2800" dirty="0">
                <a:solidFill>
                  <a:srgbClr val="3E3D40"/>
                </a:solidFill>
                <a:latin typeface="Georgia" panose="02040502050405020303" pitchFamily="18" charset="0"/>
              </a:rPr>
              <a:t>/o, G</a:t>
            </a:r>
            <a:r>
              <a:rPr lang="el-GR" sz="2800" dirty="0">
                <a:solidFill>
                  <a:srgbClr val="3E3D40"/>
                </a:solidFill>
                <a:latin typeface="Georgia" panose="02040502050405020303" pitchFamily="18" charset="0"/>
              </a:rPr>
              <a:t>α</a:t>
            </a:r>
            <a:r>
              <a:rPr lang="en-US" sz="2800" dirty="0">
                <a:solidFill>
                  <a:srgbClr val="3E3D40"/>
                </a:solidFill>
                <a:latin typeface="Georgia" panose="02040502050405020303" pitchFamily="18" charset="0"/>
              </a:rPr>
              <a:t>q, and G</a:t>
            </a:r>
            <a:r>
              <a:rPr lang="el-GR" sz="2800" dirty="0">
                <a:solidFill>
                  <a:srgbClr val="3E3D40"/>
                </a:solidFill>
                <a:latin typeface="Georgia" panose="02040502050405020303" pitchFamily="18" charset="0"/>
              </a:rPr>
              <a:t>α12/13</a:t>
            </a:r>
            <a:endParaRPr lang="en-US" sz="2800" dirty="0">
              <a:solidFill>
                <a:srgbClr val="3E3D4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3E3D40"/>
                </a:solidFill>
                <a:latin typeface="Georgia" panose="02040502050405020303" pitchFamily="18" charset="0"/>
              </a:rPr>
              <a:t> G</a:t>
            </a:r>
            <a:r>
              <a:rPr lang="el-GR" sz="2800" dirty="0">
                <a:solidFill>
                  <a:srgbClr val="3E3D40"/>
                </a:solidFill>
                <a:latin typeface="Georgia" panose="02040502050405020303" pitchFamily="18" charset="0"/>
              </a:rPr>
              <a:t>α</a:t>
            </a:r>
            <a:r>
              <a:rPr lang="en-US" sz="2800" dirty="0">
                <a:solidFill>
                  <a:srgbClr val="3E3D40"/>
                </a:solidFill>
                <a:latin typeface="Georgia" panose="02040502050405020303" pitchFamily="18" charset="0"/>
              </a:rPr>
              <a:t>q activates phospholipase C which splits PIP2 into DAG and IP3</a:t>
            </a:r>
          </a:p>
          <a:p>
            <a:pPr marL="0" indent="0">
              <a:buNone/>
            </a:pPr>
            <a:endParaRPr lang="el-GR" dirty="0">
              <a:solidFill>
                <a:srgbClr val="3E3D40"/>
              </a:solidFill>
              <a:latin typeface="Georgia" panose="020405020504050203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23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C48CE-FD63-491F-AD1D-77FA14B9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PACAP infusion into BNST is anxiogenic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93654F8-A9AA-4BB2-97E6-C929ED3E1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899" y="1680632"/>
            <a:ext cx="5486400" cy="56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69BE7-3B44-42D0-9C15-9A119299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5490FA-5A43-4682-8EC3-AF808B04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Chronic stress dramatically increases BNST PACAP</a:t>
            </a:r>
          </a:p>
          <a:p>
            <a:r>
              <a:rPr lang="en-US" sz="2800" dirty="0"/>
              <a:t>Chronic stress is anxiogenic</a:t>
            </a:r>
          </a:p>
          <a:p>
            <a:r>
              <a:rPr lang="en-US" sz="2800" dirty="0"/>
              <a:t>BNST PACAP can mediate stress-induced BNST neuroplasticity</a:t>
            </a:r>
          </a:p>
        </p:txBody>
      </p:sp>
    </p:spTree>
    <p:extLst>
      <p:ext uri="{BB962C8B-B14F-4D97-AF65-F5344CB8AC3E}">
        <p14:creationId xmlns:p14="http://schemas.microsoft.com/office/powerpoint/2010/main" val="2588719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90DC9-8CB5-4B21-81CE-CC04B6F2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2732087"/>
            <a:ext cx="9729788" cy="34163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Does stimulation of G</a:t>
            </a:r>
            <a:r>
              <a:rPr lang="en-US" sz="2400" baseline="-25000" dirty="0"/>
              <a:t>s</a:t>
            </a:r>
            <a:r>
              <a:rPr lang="en-US" sz="2400" dirty="0"/>
              <a:t>, G</a:t>
            </a:r>
            <a:r>
              <a:rPr lang="en-US" sz="2400" baseline="-25000" dirty="0"/>
              <a:t>i</a:t>
            </a:r>
            <a:r>
              <a:rPr lang="en-US" sz="2400" dirty="0"/>
              <a:t>, or G</a:t>
            </a:r>
            <a:r>
              <a:rPr lang="en-US" sz="2400" baseline="-25000" dirty="0"/>
              <a:t>q </a:t>
            </a:r>
            <a:r>
              <a:rPr lang="en-US" sz="2400" dirty="0"/>
              <a:t>promote anxiety-like behaviors in BNST?</a:t>
            </a:r>
          </a:p>
        </p:txBody>
      </p:sp>
    </p:spTree>
    <p:extLst>
      <p:ext uri="{BB962C8B-B14F-4D97-AF65-F5344CB8AC3E}">
        <p14:creationId xmlns:p14="http://schemas.microsoft.com/office/powerpoint/2010/main" val="3092032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3CB74-57A3-4A84-8D40-4886C3339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en-US" sz="2400" dirty="0"/>
              <a:t>Mazzone et al. 2016</a:t>
            </a:r>
          </a:p>
        </p:txBody>
      </p:sp>
    </p:spTree>
    <p:extLst>
      <p:ext uri="{BB962C8B-B14F-4D97-AF65-F5344CB8AC3E}">
        <p14:creationId xmlns:p14="http://schemas.microsoft.com/office/powerpoint/2010/main" val="2858109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16E896-E423-4596-8970-DFCD945D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6DE65-E93F-438A-B4B0-92CA1001D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7832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Mice</a:t>
            </a:r>
          </a:p>
          <a:p>
            <a:pPr lvl="3"/>
            <a:r>
              <a:rPr lang="en-US" sz="2600" dirty="0"/>
              <a:t>&gt; 8 weeks old mice were group housed on a 12-hour light/dark cycle</a:t>
            </a:r>
          </a:p>
          <a:p>
            <a:pPr lvl="3"/>
            <a:r>
              <a:rPr lang="en-US" sz="2600" dirty="0"/>
              <a:t>Food and water were provided</a:t>
            </a:r>
          </a:p>
          <a:p>
            <a:r>
              <a:rPr lang="en-US" sz="2600" dirty="0"/>
              <a:t>Viruses and tracers</a:t>
            </a:r>
          </a:p>
          <a:p>
            <a:pPr lvl="3"/>
            <a:r>
              <a:rPr lang="en-US" sz="2600" dirty="0"/>
              <a:t>Adeno-associated viruses with titers of &gt; 1012 genome copies per ml</a:t>
            </a:r>
          </a:p>
          <a:p>
            <a:pPr lvl="3"/>
            <a:r>
              <a:rPr lang="en-US" sz="2600" dirty="0"/>
              <a:t>Mice were bilaterally injected with 0.4-0.5 µl of</a:t>
            </a:r>
          </a:p>
          <a:p>
            <a:pPr marL="0" indent="0">
              <a:buNone/>
            </a:pPr>
            <a:r>
              <a:rPr lang="en-US" sz="2600" dirty="0"/>
              <a:t>						- rAAV8-hsyn-DIO- </a:t>
            </a:r>
            <a:r>
              <a:rPr lang="en-US" sz="2600" dirty="0" err="1"/>
              <a:t>mCherry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					- rAAV8-hsyn-DIO-hM3Dq-mCherry</a:t>
            </a:r>
          </a:p>
          <a:p>
            <a:pPr marL="0" indent="0">
              <a:buNone/>
            </a:pPr>
            <a:r>
              <a:rPr lang="en-US" sz="2600" dirty="0"/>
              <a:t>						- rAAV8-hsyn-DIO-hM4Di-mCherry</a:t>
            </a:r>
          </a:p>
          <a:p>
            <a:pPr marL="0" indent="0">
              <a:buNone/>
            </a:pPr>
            <a:r>
              <a:rPr lang="en-US" sz="2600" dirty="0"/>
              <a:t>						- rAAV8-hsyn-DIO-rM3Ds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7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ACA28-3746-483A-B37C-2CE29350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and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207DCC-561C-4963-B671-3A7D1CAB3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Stereotaxic injections</a:t>
            </a:r>
          </a:p>
          <a:p>
            <a:pPr lvl="3"/>
            <a:r>
              <a:rPr lang="en-US" sz="1800" dirty="0"/>
              <a:t>&gt; 8 weeks old mice were anesthetized  with isoflurane </a:t>
            </a:r>
          </a:p>
          <a:p>
            <a:pPr lvl="3"/>
            <a:r>
              <a:rPr lang="en-US" sz="1800" dirty="0"/>
              <a:t>Were placed on a stereotactic frame while on a heated pad</a:t>
            </a:r>
          </a:p>
          <a:p>
            <a:pPr lvl="3"/>
            <a:r>
              <a:rPr lang="en-US" sz="1800" dirty="0"/>
              <a:t>Sedation was maintained during surgery</a:t>
            </a:r>
          </a:p>
          <a:p>
            <a:pPr lvl="3"/>
            <a:r>
              <a:rPr lang="en-US" sz="1800" dirty="0"/>
              <a:t>Incision was made down the midline and of the scalp </a:t>
            </a:r>
          </a:p>
          <a:p>
            <a:pPr marL="0" indent="0">
              <a:buNone/>
            </a:pPr>
            <a:r>
              <a:rPr lang="en-US" dirty="0"/>
              <a:t>					- viruses were microinjected into the target regions </a:t>
            </a:r>
          </a:p>
          <a:p>
            <a:pPr lvl="3"/>
            <a:r>
              <a:rPr lang="en-US" sz="1800" dirty="0"/>
              <a:t>Mice were allowed for at least weeks prior to the start of the experiments</a:t>
            </a:r>
          </a:p>
        </p:txBody>
      </p:sp>
    </p:spTree>
    <p:extLst>
      <p:ext uri="{BB962C8B-B14F-4D97-AF65-F5344CB8AC3E}">
        <p14:creationId xmlns:p14="http://schemas.microsoft.com/office/powerpoint/2010/main" val="1237878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5B63C-760D-4562-9AB6-D2BA2188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pPr algn="ctr"/>
            <a:r>
              <a:rPr lang="en-US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67FFB-AE22-48AF-9FC6-C82305F8A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0632"/>
            <a:ext cx="11563350" cy="51773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900" dirty="0"/>
              <a:t>Drugs</a:t>
            </a:r>
          </a:p>
          <a:p>
            <a:pPr lvl="5"/>
            <a:r>
              <a:rPr lang="en-US" sz="2900" dirty="0"/>
              <a:t>Tetrodotoxin (TTX)</a:t>
            </a:r>
          </a:p>
          <a:p>
            <a:pPr lvl="5"/>
            <a:r>
              <a:rPr lang="en-US" sz="2900" dirty="0"/>
              <a:t>Picrotoxin</a:t>
            </a:r>
          </a:p>
          <a:p>
            <a:pPr lvl="5"/>
            <a:r>
              <a:rPr lang="en-US" sz="2900" dirty="0"/>
              <a:t>Meta-</a:t>
            </a:r>
            <a:r>
              <a:rPr lang="en-US" sz="2900" dirty="0" err="1"/>
              <a:t>chlorophenylpiperazine</a:t>
            </a:r>
            <a:r>
              <a:rPr lang="en-US" sz="2900" dirty="0"/>
              <a:t> (</a:t>
            </a:r>
            <a:r>
              <a:rPr lang="en-US" sz="2900" dirty="0" err="1"/>
              <a:t>mCPP</a:t>
            </a:r>
            <a:r>
              <a:rPr lang="en-US" sz="2900" dirty="0"/>
              <a:t>)</a:t>
            </a:r>
          </a:p>
          <a:p>
            <a:pPr lvl="5"/>
            <a:r>
              <a:rPr lang="en-US" sz="2900" dirty="0"/>
              <a:t>Clozapine </a:t>
            </a:r>
            <a:r>
              <a:rPr lang="en-US" sz="2900" i="1" dirty="0"/>
              <a:t>N</a:t>
            </a:r>
            <a:r>
              <a:rPr lang="en-US" sz="2900" dirty="0"/>
              <a:t>-oxide (CNO)</a:t>
            </a:r>
          </a:p>
          <a:p>
            <a:r>
              <a:rPr lang="en-US" sz="2900" dirty="0"/>
              <a:t>Electrophysiology</a:t>
            </a:r>
          </a:p>
          <a:p>
            <a:pPr lvl="5"/>
            <a:r>
              <a:rPr lang="en-US" sz="2900" dirty="0"/>
              <a:t>Female mice – recordings validating Gq DREADD and LTD</a:t>
            </a:r>
          </a:p>
          <a:p>
            <a:pPr lvl="5"/>
            <a:r>
              <a:rPr lang="en-US" sz="2900" dirty="0"/>
              <a:t>Male and female mice- verify hM4Di-induced hyperpolarization in response to CNO</a:t>
            </a:r>
          </a:p>
          <a:p>
            <a:pPr lvl="5"/>
            <a:r>
              <a:rPr lang="en-US" sz="2900" dirty="0"/>
              <a:t>Whole-cell patch clamp recordings</a:t>
            </a:r>
          </a:p>
          <a:p>
            <a:r>
              <a:rPr lang="en-US" sz="2900" dirty="0"/>
              <a:t>Behavioral tests</a:t>
            </a:r>
          </a:p>
          <a:p>
            <a:pPr lvl="5"/>
            <a:r>
              <a:rPr lang="en-US" sz="2900" dirty="0"/>
              <a:t>Elevated plus maze</a:t>
            </a:r>
          </a:p>
          <a:p>
            <a:pPr lvl="5"/>
            <a:r>
              <a:rPr lang="en-US" sz="2900" dirty="0"/>
              <a:t>Open field</a:t>
            </a:r>
          </a:p>
          <a:p>
            <a:pPr lvl="5"/>
            <a:r>
              <a:rPr lang="en-US" sz="2900" dirty="0"/>
              <a:t>Light-dark</a:t>
            </a:r>
          </a:p>
          <a:p>
            <a:pPr lvl="5"/>
            <a:r>
              <a:rPr lang="en-US" sz="2900" dirty="0"/>
              <a:t>Acoustic startle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52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B9F61-C6D2-4453-8B4D-FACA35FF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7723E7-DEE6-4184-9A0E-D7E73356E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Placement verification and histology</a:t>
            </a:r>
          </a:p>
          <a:p>
            <a:pPr lvl="4"/>
            <a:r>
              <a:rPr lang="en-US" sz="1800" dirty="0"/>
              <a:t>Slices stained with cresyl violate</a:t>
            </a:r>
          </a:p>
          <a:p>
            <a:pPr lvl="4"/>
            <a:r>
              <a:rPr lang="en-US" sz="1800" dirty="0"/>
              <a:t>Cannula placement verification </a:t>
            </a:r>
          </a:p>
          <a:p>
            <a:r>
              <a:rPr lang="en-US" dirty="0"/>
              <a:t>DREADD-assisted metabolic mapping</a:t>
            </a:r>
          </a:p>
          <a:p>
            <a:r>
              <a:rPr lang="en-US" dirty="0"/>
              <a:t>Fluorescence-activated cell sorting and single-cell qPCR</a:t>
            </a:r>
          </a:p>
          <a:p>
            <a:pPr lvl="4"/>
            <a:r>
              <a:rPr lang="en-US" sz="1800" dirty="0"/>
              <a:t>Single-cell isolation and qPCR</a:t>
            </a:r>
          </a:p>
          <a:p>
            <a:pPr lvl="4"/>
            <a:r>
              <a:rPr lang="en-US" sz="1800" dirty="0"/>
              <a:t>Double fluorescence in situ hybridization </a:t>
            </a:r>
          </a:p>
        </p:txBody>
      </p:sp>
    </p:spTree>
    <p:extLst>
      <p:ext uri="{BB962C8B-B14F-4D97-AF65-F5344CB8AC3E}">
        <p14:creationId xmlns:p14="http://schemas.microsoft.com/office/powerpoint/2010/main" val="2905709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FF6A1-42A7-433E-B772-63BC228D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2906"/>
            <a:ext cx="10242261" cy="997726"/>
          </a:xfrm>
        </p:spPr>
        <p:txBody>
          <a:bodyPr/>
          <a:lstStyle/>
          <a:p>
            <a:pPr algn="ctr"/>
            <a:r>
              <a:rPr lang="en-US" dirty="0"/>
              <a:t>Acute chemogenetic activation of BNST VGAT neurons induces anxiety-like behavior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B52CF6C-44F7-4E54-BC9E-69C30E258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148" y="3388347"/>
            <a:ext cx="10446067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47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E021E-1845-45D5-A82B-025B277B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8" y="626428"/>
            <a:ext cx="10003041" cy="706964"/>
          </a:xfrm>
        </p:spPr>
        <p:txBody>
          <a:bodyPr/>
          <a:lstStyle/>
          <a:p>
            <a:pPr algn="ctr"/>
            <a:r>
              <a:rPr lang="en-US" dirty="0"/>
              <a:t>Acute chemogenetic activation of BNST VGAT neurons induces anxiety-like behavior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57C05E0-3905-4C9F-8D77-5B6694AB1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438" y="3309113"/>
            <a:ext cx="10424160" cy="28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2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0E7A0-CCCF-4BFF-934F-14080AB1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GPCRs and the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2024FD-9BCE-4437-9A34-D2F67B619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GPCRs stimulation in the brain leads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Synaptic plasticity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Regulation of gene expression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Neuronal excitability </a:t>
            </a:r>
          </a:p>
        </p:txBody>
      </p:sp>
    </p:spTree>
    <p:extLst>
      <p:ext uri="{BB962C8B-B14F-4D97-AF65-F5344CB8AC3E}">
        <p14:creationId xmlns:p14="http://schemas.microsoft.com/office/powerpoint/2010/main" val="1188332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C1D7C-F089-4CAE-AF12-FE0DB4B1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56" y="719025"/>
            <a:ext cx="10049340" cy="706964"/>
          </a:xfrm>
        </p:spPr>
        <p:txBody>
          <a:bodyPr/>
          <a:lstStyle/>
          <a:p>
            <a:r>
              <a:rPr lang="en-US" dirty="0"/>
              <a:t>Acute chemogenetic activation of BNST VGAT neurons induces anxiety-like behavior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744E74A-A2C3-40AA-A454-D307ED7E5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884" y="2581154"/>
            <a:ext cx="778228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1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D946E-4B57-4CC5-B5BD-33AABF1E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90" y="769131"/>
            <a:ext cx="10142699" cy="706964"/>
          </a:xfrm>
        </p:spPr>
        <p:txBody>
          <a:bodyPr/>
          <a:lstStyle/>
          <a:p>
            <a:r>
              <a:rPr lang="en-US" dirty="0"/>
              <a:t>Acute chemogenetic activation of BNST VGAT neurons induces anxiety-like behavior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B9A4FFB-17BB-4667-A7DE-5E223349C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954" y="3785402"/>
            <a:ext cx="9509760" cy="1331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1DE127-9E0A-44B4-90C4-B7A6C40CC228}"/>
              </a:ext>
            </a:extLst>
          </p:cNvPr>
          <p:cNvSpPr txBox="1"/>
          <p:nvPr/>
        </p:nvSpPr>
        <p:spPr>
          <a:xfrm>
            <a:off x="2707105" y="2719137"/>
            <a:ext cx="45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Behavioral assay design</a:t>
            </a:r>
          </a:p>
        </p:txBody>
      </p:sp>
    </p:spTree>
    <p:extLst>
      <p:ext uri="{BB962C8B-B14F-4D97-AF65-F5344CB8AC3E}">
        <p14:creationId xmlns:p14="http://schemas.microsoft.com/office/powerpoint/2010/main" val="3758735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22168-D323-4E56-B7B5-9F4ED20B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72727"/>
            <a:ext cx="10211385" cy="706964"/>
          </a:xfrm>
        </p:spPr>
        <p:txBody>
          <a:bodyPr/>
          <a:lstStyle/>
          <a:p>
            <a:r>
              <a:rPr lang="en-US" dirty="0"/>
              <a:t>Acute chemogenetic activation of BNST VGAT neurons induces anxiety-like behavior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516EF2-3157-49DE-83C2-BDA4C4DC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Elevated plus maze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196107-15D1-4DB2-91AB-9337F4AA2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82"/>
          <a:stretch/>
        </p:blipFill>
        <p:spPr>
          <a:xfrm>
            <a:off x="3910183" y="2476179"/>
            <a:ext cx="442222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32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01B7E8-5F27-42D0-AC2C-DA5F2035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5585"/>
            <a:ext cx="10558626" cy="1125047"/>
          </a:xfrm>
        </p:spPr>
        <p:txBody>
          <a:bodyPr/>
          <a:lstStyle/>
          <a:p>
            <a:r>
              <a:rPr lang="en-US" dirty="0"/>
              <a:t>Acute chemogenetic activation of BNST VGAT neurons induces anxiety-like behavior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3884E-876A-46E6-BD88-E81339266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Open field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04D3D4-5193-4C7F-A7CC-601D0DF9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469" y="3338264"/>
            <a:ext cx="8321040" cy="25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2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4D6BC-03B9-4A12-913E-53507C99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82906"/>
            <a:ext cx="10917441" cy="997726"/>
          </a:xfrm>
        </p:spPr>
        <p:txBody>
          <a:bodyPr/>
          <a:lstStyle/>
          <a:p>
            <a:r>
              <a:rPr lang="en-US" dirty="0"/>
              <a:t>Acute chemogenetic activation of BNST VGAT neurons induces anxiety-like behavior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0A90B59-DB0F-4CE9-898D-914EC2156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387" y="3377324"/>
            <a:ext cx="8824913" cy="1989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473EA6-C23D-4C01-9995-04210F9919F5}"/>
              </a:ext>
            </a:extLst>
          </p:cNvPr>
          <p:cNvSpPr txBox="1"/>
          <p:nvPr/>
        </p:nvSpPr>
        <p:spPr>
          <a:xfrm>
            <a:off x="1377387" y="2662178"/>
            <a:ext cx="299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field</a:t>
            </a:r>
          </a:p>
        </p:txBody>
      </p:sp>
    </p:spTree>
    <p:extLst>
      <p:ext uri="{BB962C8B-B14F-4D97-AF65-F5344CB8AC3E}">
        <p14:creationId xmlns:p14="http://schemas.microsoft.com/office/powerpoint/2010/main" val="1076149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49F9A-B1A0-4623-902D-669A2BC3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7630"/>
            <a:ext cx="10373431" cy="963002"/>
          </a:xfrm>
        </p:spPr>
        <p:txBody>
          <a:bodyPr/>
          <a:lstStyle/>
          <a:p>
            <a:r>
              <a:rPr lang="en-US" dirty="0"/>
              <a:t>Acute chemogenetic activation of BNST VGAT neurons induces anxiety-like behavior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9256CA-B5F0-456C-BBA9-DD8E9375E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Light-dark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1E7294-3E3C-4016-85AB-7DFFB7C2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84" y="3278928"/>
            <a:ext cx="879216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7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9AFAF-3775-4295-BE0C-E9DF162A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30600"/>
            <a:ext cx="10417921" cy="706964"/>
          </a:xfrm>
        </p:spPr>
        <p:txBody>
          <a:bodyPr/>
          <a:lstStyle/>
          <a:p>
            <a:pPr algn="ctr"/>
            <a:r>
              <a:rPr lang="en-US" dirty="0"/>
              <a:t>Metabolic mapping of BNST VGAT activity reveals broad circuit engagement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63D9AA7-1E07-4B8C-A012-4F0F16FB2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315" y="1932168"/>
            <a:ext cx="679968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29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D373A-9D10-4FE2-AB2A-E9A7BAC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14" y="835872"/>
            <a:ext cx="11111136" cy="706964"/>
          </a:xfrm>
        </p:spPr>
        <p:txBody>
          <a:bodyPr/>
          <a:lstStyle/>
          <a:p>
            <a:r>
              <a:rPr lang="en-US" dirty="0"/>
              <a:t>Metabolic mapping of BNST VGAT activity reveals broad circuit engagement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55F39AE-8A36-4BA8-91AF-FDBCD3B97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21535"/>
            <a:ext cx="2377440" cy="4468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90F224-19A3-4C79-B2A9-2476FA0E5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2" r="4307"/>
          <a:stretch/>
        </p:blipFill>
        <p:spPr>
          <a:xfrm>
            <a:off x="2683042" y="2610261"/>
            <a:ext cx="4764505" cy="3691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37B4E2-B692-4068-918F-31BAD2837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01"/>
          <a:stretch/>
        </p:blipFill>
        <p:spPr>
          <a:xfrm>
            <a:off x="7447547" y="3260696"/>
            <a:ext cx="5245417" cy="29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3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19AE3-9D4C-4A2A-AD6A-09A47118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346484" cy="706964"/>
          </a:xfrm>
        </p:spPr>
        <p:txBody>
          <a:bodyPr/>
          <a:lstStyle/>
          <a:p>
            <a:pPr algn="ctr"/>
            <a:r>
              <a:rPr lang="en-US" dirty="0"/>
              <a:t>Local infusion of </a:t>
            </a:r>
            <a:r>
              <a:rPr lang="en-US" dirty="0" err="1"/>
              <a:t>mCPP</a:t>
            </a:r>
            <a:r>
              <a:rPr lang="en-US" dirty="0"/>
              <a:t> to BNST increases acoustic startle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C483AAF-4DB7-4615-9940-76A56C952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635" y="2527685"/>
            <a:ext cx="60538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0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F81D3-2765-4D69-84A3-FCB18F60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F0A03-94BE-477E-8430-AEDCA03F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</a:t>
            </a:r>
            <a:r>
              <a:rPr lang="en-US" sz="2800" baseline="-25000" dirty="0"/>
              <a:t>q</a:t>
            </a:r>
            <a:r>
              <a:rPr lang="en-US" sz="2800" dirty="0"/>
              <a:t>-mediated signaling in BNST VGAT expressing neurons induce anxiety like behavior</a:t>
            </a:r>
          </a:p>
          <a:p>
            <a:r>
              <a:rPr lang="en-US" sz="2800" dirty="0"/>
              <a:t>Acute activation of G</a:t>
            </a:r>
            <a:r>
              <a:rPr lang="en-US" sz="2800" baseline="-25000" dirty="0"/>
              <a:t>i </a:t>
            </a:r>
            <a:r>
              <a:rPr lang="en-US" sz="2800" dirty="0"/>
              <a:t>and G</a:t>
            </a:r>
            <a:r>
              <a:rPr lang="en-US" sz="2800" baseline="-25000" dirty="0"/>
              <a:t>s</a:t>
            </a:r>
            <a:r>
              <a:rPr lang="en-US" sz="2800" dirty="0"/>
              <a:t> signaling is insufficient to change anxiety-like responses</a:t>
            </a:r>
          </a:p>
          <a:p>
            <a:r>
              <a:rPr lang="en-US" sz="2800" dirty="0"/>
              <a:t>Activation of receptors in BNST VGAT produces stimulatory depolarizing effects capable of increasing action potential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8EE66-5493-442D-B6AB-02984FC0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GPCRs and BNST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E7BC5-9B5A-4005-8286-910496CDE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BNST expresses ionotropic channels and metabotropic GPCRs</a:t>
            </a:r>
          </a:p>
          <a:p>
            <a:r>
              <a:rPr lang="en-US" sz="2000" dirty="0"/>
              <a:t>For neurotransmitter and neuropeptidergic systems </a:t>
            </a:r>
          </a:p>
          <a:p>
            <a:r>
              <a:rPr lang="en-US" sz="2000" dirty="0"/>
              <a:t>Understanding of GPCRs signaling in BNST anxiety is important </a:t>
            </a:r>
          </a:p>
          <a:p>
            <a:pPr lvl="3"/>
            <a:r>
              <a:rPr lang="en-US" sz="2000" dirty="0"/>
              <a:t> Development of effective therapeutics </a:t>
            </a:r>
          </a:p>
        </p:txBody>
      </p:sp>
    </p:spTree>
    <p:extLst>
      <p:ext uri="{BB962C8B-B14F-4D97-AF65-F5344CB8AC3E}">
        <p14:creationId xmlns:p14="http://schemas.microsoft.com/office/powerpoint/2010/main" val="297634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31D53-15F5-4FD1-9C7F-F27C770D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Receptors coupled to G</a:t>
            </a:r>
            <a:r>
              <a:rPr lang="en-US" baseline="-25000" dirty="0"/>
              <a:t>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755C98-A950-417C-8E06-8A678CCD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325707"/>
            <a:ext cx="8825659" cy="4364459"/>
          </a:xfrm>
        </p:spPr>
        <p:txBody>
          <a:bodyPr/>
          <a:lstStyle/>
          <a:p>
            <a:endParaRPr lang="en-US" sz="2800" dirty="0"/>
          </a:p>
          <a:p>
            <a:r>
              <a:rPr lang="el-GR" sz="2800" dirty="0">
                <a:solidFill>
                  <a:srgbClr val="222222"/>
                </a:solidFill>
                <a:latin typeface="Roboto"/>
              </a:rPr>
              <a:t>α</a:t>
            </a:r>
            <a:r>
              <a:rPr lang="en-US" sz="2800" baseline="-25000" dirty="0">
                <a:solidFill>
                  <a:srgbClr val="222222"/>
                </a:solidFill>
                <a:latin typeface="Roboto"/>
              </a:rPr>
              <a:t>1</a:t>
            </a:r>
            <a:r>
              <a:rPr lang="en-US" sz="2800" dirty="0">
                <a:solidFill>
                  <a:srgbClr val="222222"/>
                </a:solidFill>
                <a:latin typeface="Roboto"/>
              </a:rPr>
              <a:t>-adrenergic receptors</a:t>
            </a:r>
          </a:p>
          <a:p>
            <a:r>
              <a:rPr lang="en-US" sz="2800" dirty="0">
                <a:solidFill>
                  <a:srgbClr val="222222"/>
                </a:solidFill>
                <a:latin typeface="Roboto"/>
              </a:rPr>
              <a:t>Metabotropic glutamate receptors (mGluR1 and mGluR5)</a:t>
            </a:r>
          </a:p>
          <a:p>
            <a:r>
              <a:rPr lang="en-US" sz="2800" dirty="0">
                <a:solidFill>
                  <a:srgbClr val="222222"/>
                </a:solidFill>
                <a:latin typeface="Roboto"/>
              </a:rPr>
              <a:t>5-HT</a:t>
            </a:r>
            <a:r>
              <a:rPr lang="en-US" sz="2800" baseline="-25000" dirty="0">
                <a:solidFill>
                  <a:srgbClr val="222222"/>
                </a:solidFill>
                <a:latin typeface="Roboto"/>
              </a:rPr>
              <a:t>2c</a:t>
            </a:r>
          </a:p>
          <a:p>
            <a:r>
              <a:rPr lang="en-US" sz="2800" dirty="0">
                <a:solidFill>
                  <a:srgbClr val="222222"/>
                </a:solidFill>
                <a:latin typeface="Roboto"/>
              </a:rPr>
              <a:t>PAC</a:t>
            </a:r>
            <a:r>
              <a:rPr lang="en-US" sz="2800" baseline="-25000" dirty="0">
                <a:solidFill>
                  <a:srgbClr val="222222"/>
                </a:solidFill>
                <a:latin typeface="Roboto"/>
              </a:rPr>
              <a:t>1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685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EF048B-F831-4D26-9A9F-A7C3454E0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6" y="2603500"/>
            <a:ext cx="10857053" cy="34163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different behavioral saliences manipulate the induction of G</a:t>
            </a:r>
            <a:r>
              <a:rPr lang="en-US" sz="2800" baseline="-25000" dirty="0"/>
              <a:t>q</a:t>
            </a:r>
            <a:r>
              <a:rPr lang="en-US" sz="2800" dirty="0"/>
              <a:t>-coupled LTD on neurons within the BNST?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83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A53B6E-CB26-4CD0-B5DF-184F52EAF27C}"/>
              </a:ext>
            </a:extLst>
          </p:cNvPr>
          <p:cNvSpPr txBox="1"/>
          <p:nvPr/>
        </p:nvSpPr>
        <p:spPr>
          <a:xfrm>
            <a:off x="4282633" y="3576577"/>
            <a:ext cx="496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/>
              <a:t>McElligott et al. 2009</a:t>
            </a:r>
          </a:p>
        </p:txBody>
      </p:sp>
    </p:spTree>
    <p:extLst>
      <p:ext uri="{BB962C8B-B14F-4D97-AF65-F5344CB8AC3E}">
        <p14:creationId xmlns:p14="http://schemas.microsoft.com/office/powerpoint/2010/main" val="213783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80A7D-A444-4548-902D-11F6ADE1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and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F7D176-A4D6-434A-AF28-4977C5854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06271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Brain slice separation</a:t>
            </a:r>
          </a:p>
          <a:p>
            <a:pPr lvl="3"/>
            <a:r>
              <a:rPr lang="en-US" sz="2100" dirty="0"/>
              <a:t>Mice anesthetized with isoflurane before decapitation and slicing</a:t>
            </a:r>
          </a:p>
          <a:p>
            <a:pPr lvl="3"/>
            <a:r>
              <a:rPr lang="en-US" sz="2100" dirty="0"/>
              <a:t>Brains were hemisected and sliced~300 (µm)</a:t>
            </a:r>
          </a:p>
          <a:p>
            <a:r>
              <a:rPr lang="en-US" sz="2100" dirty="0"/>
              <a:t>Whole-cell recording</a:t>
            </a:r>
          </a:p>
          <a:p>
            <a:pPr lvl="3"/>
            <a:r>
              <a:rPr lang="en-US" sz="2100" dirty="0"/>
              <a:t>Cells were clamped at -70 mv (EPSCs)</a:t>
            </a:r>
          </a:p>
          <a:p>
            <a:pPr lvl="3"/>
            <a:r>
              <a:rPr lang="en-US" sz="2100" dirty="0"/>
              <a:t>Cells were clamped at -90 mv (</a:t>
            </a:r>
            <a:r>
              <a:rPr lang="en-US" sz="2100" dirty="0" err="1"/>
              <a:t>mEPSCs</a:t>
            </a:r>
            <a:r>
              <a:rPr lang="en-US" sz="2100" dirty="0"/>
              <a:t> and </a:t>
            </a:r>
            <a:r>
              <a:rPr lang="en-US" sz="2100" dirty="0" err="1"/>
              <a:t>sEPSCs</a:t>
            </a:r>
            <a:r>
              <a:rPr lang="en-US" sz="2100" dirty="0"/>
              <a:t>)</a:t>
            </a:r>
          </a:p>
          <a:p>
            <a:r>
              <a:rPr lang="en-US" sz="2100" dirty="0"/>
              <a:t>Ethanol procedures </a:t>
            </a:r>
          </a:p>
          <a:p>
            <a:pPr lvl="3"/>
            <a:r>
              <a:rPr lang="en-US" sz="2100" dirty="0"/>
              <a:t>1.6 g/kg of ethanol was administered to CIE mice</a:t>
            </a:r>
          </a:p>
          <a:p>
            <a:pPr lvl="3"/>
            <a:r>
              <a:rPr lang="en-US" sz="2100" dirty="0"/>
              <a:t>1.6 g/kg saline was administered to the controls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5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B03A0-1F4D-4827-A5C2-7D279015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E83941B5-FD2E-44E9-8DA5-B5AE2AF5E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26517"/>
            <a:ext cx="9273836" cy="65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46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1001</TotalTime>
  <Words>789</Words>
  <Application>Microsoft Office PowerPoint</Application>
  <PresentationFormat>Custom</PresentationFormat>
  <Paragraphs>169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Ion Boardroom</vt:lpstr>
      <vt:lpstr>Gq-Signaling in BNST Induces Anxiety</vt:lpstr>
      <vt:lpstr>G Protein Signaling</vt:lpstr>
      <vt:lpstr>GPCRs and the brain</vt:lpstr>
      <vt:lpstr>GPCRs and BNST</vt:lpstr>
      <vt:lpstr>Receptors coupled to Gq</vt:lpstr>
      <vt:lpstr>PowerPoint Presentation</vt:lpstr>
      <vt:lpstr>PowerPoint Presentation</vt:lpstr>
      <vt:lpstr>Materials and Methods </vt:lpstr>
      <vt:lpstr>PowerPoint Presentation</vt:lpstr>
      <vt:lpstr>PowerPoint Presentation</vt:lpstr>
      <vt:lpstr>Conclusions</vt:lpstr>
      <vt:lpstr>PowerPoint Presentation</vt:lpstr>
      <vt:lpstr>PowerPoint Presentation</vt:lpstr>
      <vt:lpstr>Materials and Methods</vt:lpstr>
      <vt:lpstr>Methods </vt:lpstr>
      <vt:lpstr>Materials and Methods</vt:lpstr>
      <vt:lpstr>Chronic variate stress is anxiogenic </vt:lpstr>
      <vt:lpstr>Chronic variate stress increases BNST PACAP, PAC1receptor, BDNF, and TrkB receptor transcript expression  </vt:lpstr>
      <vt:lpstr>PACAP infusion into BNST is anxiogenic</vt:lpstr>
      <vt:lpstr>PACAP infusion into BNST is anxiogenic</vt:lpstr>
      <vt:lpstr>Conclusions </vt:lpstr>
      <vt:lpstr>PowerPoint Presentation</vt:lpstr>
      <vt:lpstr>PowerPoint Presentation</vt:lpstr>
      <vt:lpstr>Materials and Methods</vt:lpstr>
      <vt:lpstr>Materials and Methods </vt:lpstr>
      <vt:lpstr>Materials and Methods</vt:lpstr>
      <vt:lpstr>Materials and Methods</vt:lpstr>
      <vt:lpstr>Acute chemogenetic activation of BNST VGAT neurons induces anxiety-like behavior </vt:lpstr>
      <vt:lpstr>Acute chemogenetic activation of BNST VGAT neurons induces anxiety-like behavior </vt:lpstr>
      <vt:lpstr>Acute chemogenetic activation of BNST VGAT neurons induces anxiety-like behavior </vt:lpstr>
      <vt:lpstr>Acute chemogenetic activation of BNST VGAT neurons induces anxiety-like behavior </vt:lpstr>
      <vt:lpstr>Acute chemogenetic activation of BNST VGAT neurons induces anxiety-like behavior </vt:lpstr>
      <vt:lpstr>Acute chemogenetic activation of BNST VGAT neurons induces anxiety-like behavior </vt:lpstr>
      <vt:lpstr>Acute chemogenetic activation of BNST VGAT neurons induces anxiety-like behavior </vt:lpstr>
      <vt:lpstr>Acute chemogenetic activation of BNST VGAT neurons induces anxiety-like behavior </vt:lpstr>
      <vt:lpstr>Metabolic mapping of BNST VGAT activity reveals broad circuit engagement </vt:lpstr>
      <vt:lpstr>Metabolic mapping of BNST VGAT activity reveals broad circuit engagement </vt:lpstr>
      <vt:lpstr>Local infusion of mCPP to BNST increases acoustic startle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Gq-signaling in BNST induces anxiety-like behavior</dc:title>
  <dc:creator>Benard Onserio</dc:creator>
  <cp:lastModifiedBy>Cliff H Summers</cp:lastModifiedBy>
  <cp:revision>58</cp:revision>
  <dcterms:created xsi:type="dcterms:W3CDTF">2018-04-04T01:24:46Z</dcterms:created>
  <dcterms:modified xsi:type="dcterms:W3CDTF">2018-04-06T00:57:08Z</dcterms:modified>
</cp:coreProperties>
</file>